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6"/>
  </p:notesMasterIdLst>
  <p:sldIdLst>
    <p:sldId id="256" r:id="rId5"/>
  </p:sldIdLst>
  <p:sldSz cx="18097500" cy="25717500"/>
  <p:notesSz cx="6858000" cy="9144000"/>
  <p:embeddedFontLst>
    <p:embeddedFont>
      <p:font typeface="Belgrano" panose="020B0604020202020204" charset="0"/>
      <p:regular r:id="rId7"/>
    </p:embeddedFont>
    <p:embeddedFont>
      <p:font typeface="Posterama2001W04-Regular" panose="020B0504020200020000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722" userDrawn="1">
          <p15:clr>
            <a:srgbClr val="A4A3A4"/>
          </p15:clr>
        </p15:guide>
        <p15:guide id="2" pos="45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26D"/>
    <a:srgbClr val="BB1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06FE6B-574E-45BA-A55C-3BCE2ED3C5AF}" v="1" dt="2026-06-10T11:20:30.6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803" autoAdjust="0"/>
  </p:normalViewPr>
  <p:slideViewPr>
    <p:cSldViewPr>
      <p:cViewPr>
        <p:scale>
          <a:sx n="50" d="100"/>
          <a:sy n="50" d="100"/>
        </p:scale>
        <p:origin x="1902" y="-3372"/>
      </p:cViewPr>
      <p:guideLst>
        <p:guide orient="horz" pos="14722"/>
        <p:guide pos="45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A74C90-B530-4983-B8A8-C46F440573FE}" type="datetimeFigureOut">
              <a:rPr lang="it-IT" smtClean="0"/>
              <a:t>10/06/2026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43150" y="1143000"/>
            <a:ext cx="2171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481D3-CCF9-48EA-B4E3-CD700412A5B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4972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4481D3-CCF9-48EA-B4E3-CD700412A5B9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3503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svg"/><Relationship Id="rId10" Type="http://schemas.openxmlformats.org/officeDocument/2006/relationships/image" Target="../media/image8.jp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ttangolo 52">
            <a:extLst>
              <a:ext uri="{FF2B5EF4-FFF2-40B4-BE49-F238E27FC236}">
                <a16:creationId xmlns:a16="http://schemas.microsoft.com/office/drawing/2014/main" id="{C353344B-9382-4790-E585-04114FC1D9D0}"/>
              </a:ext>
            </a:extLst>
          </p:cNvPr>
          <p:cNvSpPr/>
          <p:nvPr/>
        </p:nvSpPr>
        <p:spPr>
          <a:xfrm>
            <a:off x="-76334" y="0"/>
            <a:ext cx="18173833" cy="61636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41"/>
          </a:p>
        </p:txBody>
      </p:sp>
      <p:grpSp>
        <p:nvGrpSpPr>
          <p:cNvPr id="2" name="Group 2"/>
          <p:cNvGrpSpPr/>
          <p:nvPr/>
        </p:nvGrpSpPr>
        <p:grpSpPr>
          <a:xfrm>
            <a:off x="-76336" y="5728239"/>
            <a:ext cx="18173836" cy="2487790"/>
            <a:chOff x="0" y="0"/>
            <a:chExt cx="2478243" cy="3686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78243" cy="368682"/>
            </a:xfrm>
            <a:custGeom>
              <a:avLst/>
              <a:gdLst/>
              <a:ahLst/>
              <a:cxnLst/>
              <a:rect l="l" t="t" r="r" b="b"/>
              <a:pathLst>
                <a:path w="2478243" h="368682">
                  <a:moveTo>
                    <a:pt x="0" y="0"/>
                  </a:moveTo>
                  <a:lnTo>
                    <a:pt x="2478243" y="0"/>
                  </a:lnTo>
                  <a:lnTo>
                    <a:pt x="2478243" y="368682"/>
                  </a:lnTo>
                  <a:lnTo>
                    <a:pt x="0" y="368682"/>
                  </a:lnTo>
                  <a:close/>
                </a:path>
              </a:pathLst>
            </a:custGeom>
            <a:solidFill>
              <a:srgbClr val="10326D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2478243" cy="435357"/>
            </a:xfrm>
            <a:prstGeom prst="rect">
              <a:avLst/>
            </a:prstGeom>
          </p:spPr>
          <p:txBody>
            <a:bodyPr lIns="30366" tIns="30366" rIns="30366" bIns="30366" rtlCol="0" anchor="ctr"/>
            <a:lstStyle/>
            <a:p>
              <a:pPr algn="ctr">
                <a:lnSpc>
                  <a:spcPts val="477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23408" y="-669345"/>
            <a:ext cx="10035924" cy="6426579"/>
            <a:chOff x="0" y="-66675"/>
            <a:chExt cx="1507836" cy="770091"/>
          </a:xfrm>
        </p:grpSpPr>
        <p:sp>
          <p:nvSpPr>
            <p:cNvPr id="6" name="Freeform 6"/>
            <p:cNvSpPr/>
            <p:nvPr/>
          </p:nvSpPr>
          <p:spPr>
            <a:xfrm>
              <a:off x="0" y="6432"/>
              <a:ext cx="1507836" cy="696984"/>
            </a:xfrm>
            <a:custGeom>
              <a:avLst/>
              <a:gdLst/>
              <a:ahLst/>
              <a:cxnLst/>
              <a:rect l="l" t="t" r="r" b="b"/>
              <a:pathLst>
                <a:path w="1507836" h="703416">
                  <a:moveTo>
                    <a:pt x="68461" y="0"/>
                  </a:moveTo>
                  <a:lnTo>
                    <a:pt x="1439375" y="0"/>
                  </a:lnTo>
                  <a:cubicBezTo>
                    <a:pt x="1477185" y="0"/>
                    <a:pt x="1507836" y="30651"/>
                    <a:pt x="1507836" y="68461"/>
                  </a:cubicBezTo>
                  <a:lnTo>
                    <a:pt x="1507836" y="634955"/>
                  </a:lnTo>
                  <a:cubicBezTo>
                    <a:pt x="1507836" y="653112"/>
                    <a:pt x="1500624" y="670525"/>
                    <a:pt x="1487785" y="683364"/>
                  </a:cubicBezTo>
                  <a:cubicBezTo>
                    <a:pt x="1474946" y="696203"/>
                    <a:pt x="1457532" y="703416"/>
                    <a:pt x="1439375" y="703416"/>
                  </a:cubicBezTo>
                  <a:lnTo>
                    <a:pt x="68461" y="703416"/>
                  </a:lnTo>
                  <a:cubicBezTo>
                    <a:pt x="30651" y="703416"/>
                    <a:pt x="0" y="672765"/>
                    <a:pt x="0" y="634955"/>
                  </a:cubicBezTo>
                  <a:lnTo>
                    <a:pt x="0" y="68461"/>
                  </a:lnTo>
                  <a:cubicBezTo>
                    <a:pt x="0" y="30651"/>
                    <a:pt x="30651" y="0"/>
                    <a:pt x="68461" y="0"/>
                  </a:cubicBezTo>
                  <a:close/>
                </a:path>
              </a:pathLst>
            </a:custGeom>
            <a:solidFill>
              <a:srgbClr val="BB100D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507836" cy="770091"/>
            </a:xfrm>
            <a:prstGeom prst="rect">
              <a:avLst/>
            </a:prstGeom>
          </p:spPr>
          <p:txBody>
            <a:bodyPr lIns="30366" tIns="30366" rIns="30366" bIns="30366" rtlCol="0" anchor="ctr"/>
            <a:lstStyle/>
            <a:p>
              <a:pPr algn="ctr">
                <a:lnSpc>
                  <a:spcPts val="477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76335" y="23352607"/>
            <a:ext cx="9843017" cy="2364894"/>
            <a:chOff x="0" y="0"/>
            <a:chExt cx="2685395" cy="39473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685395" cy="394736"/>
            </a:xfrm>
            <a:custGeom>
              <a:avLst/>
              <a:gdLst/>
              <a:ahLst/>
              <a:cxnLst/>
              <a:rect l="l" t="t" r="r" b="b"/>
              <a:pathLst>
                <a:path w="2685395" h="394736">
                  <a:moveTo>
                    <a:pt x="0" y="0"/>
                  </a:moveTo>
                  <a:lnTo>
                    <a:pt x="2685395" y="0"/>
                  </a:lnTo>
                  <a:lnTo>
                    <a:pt x="2685395" y="394736"/>
                  </a:lnTo>
                  <a:lnTo>
                    <a:pt x="0" y="394736"/>
                  </a:lnTo>
                  <a:close/>
                </a:path>
              </a:pathLst>
            </a:custGeom>
            <a:solidFill>
              <a:srgbClr val="BB100D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2685395" cy="461411"/>
            </a:xfrm>
            <a:prstGeom prst="rect">
              <a:avLst/>
            </a:prstGeom>
          </p:spPr>
          <p:txBody>
            <a:bodyPr lIns="30366" tIns="30366" rIns="30366" bIns="30366" rtlCol="0" anchor="ctr"/>
            <a:lstStyle/>
            <a:p>
              <a:pPr algn="ctr">
                <a:lnSpc>
                  <a:spcPts val="4770"/>
                </a:lnSpc>
              </a:pPr>
              <a:endParaRPr/>
            </a:p>
          </p:txBody>
        </p:sp>
      </p:grpSp>
      <p:sp>
        <p:nvSpPr>
          <p:cNvPr id="11" name="Freeform 11"/>
          <p:cNvSpPr>
            <a:spLocks noChangeAspect="1"/>
          </p:cNvSpPr>
          <p:nvPr/>
        </p:nvSpPr>
        <p:spPr>
          <a:xfrm>
            <a:off x="13885985" y="23803966"/>
            <a:ext cx="3920198" cy="1601091"/>
          </a:xfrm>
          <a:custGeom>
            <a:avLst/>
            <a:gdLst/>
            <a:ahLst/>
            <a:cxnLst/>
            <a:rect l="l" t="t" r="r" b="b"/>
            <a:pathLst>
              <a:path w="5019159" h="2049930">
                <a:moveTo>
                  <a:pt x="0" y="0"/>
                </a:moveTo>
                <a:lnTo>
                  <a:pt x="5019159" y="0"/>
                </a:lnTo>
                <a:lnTo>
                  <a:pt x="5019159" y="2049930"/>
                </a:lnTo>
                <a:lnTo>
                  <a:pt x="0" y="20499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 dirty="0"/>
          </a:p>
        </p:txBody>
      </p:sp>
      <p:sp>
        <p:nvSpPr>
          <p:cNvPr id="14" name="Freeform 14"/>
          <p:cNvSpPr/>
          <p:nvPr/>
        </p:nvSpPr>
        <p:spPr>
          <a:xfrm rot="-2119612">
            <a:off x="-663056" y="19644409"/>
            <a:ext cx="6975370" cy="6135633"/>
          </a:xfrm>
          <a:custGeom>
            <a:avLst/>
            <a:gdLst/>
            <a:ahLst/>
            <a:cxnLst/>
            <a:rect l="l" t="t" r="r" b="b"/>
            <a:pathLst>
              <a:path w="11659629" h="11659629">
                <a:moveTo>
                  <a:pt x="0" y="0"/>
                </a:moveTo>
                <a:lnTo>
                  <a:pt x="11659629" y="0"/>
                </a:lnTo>
                <a:lnTo>
                  <a:pt x="11659629" y="11659629"/>
                </a:lnTo>
                <a:lnTo>
                  <a:pt x="0" y="116596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67154" t="-90032" b="1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5" name="Freeform 15"/>
          <p:cNvSpPr/>
          <p:nvPr/>
        </p:nvSpPr>
        <p:spPr>
          <a:xfrm rot="-2119612">
            <a:off x="-1385998" y="19886436"/>
            <a:ext cx="7366047" cy="6053060"/>
          </a:xfrm>
          <a:custGeom>
            <a:avLst/>
            <a:gdLst/>
            <a:ahLst/>
            <a:cxnLst/>
            <a:rect l="l" t="t" r="r" b="b"/>
            <a:pathLst>
              <a:path w="11659629" h="11659629">
                <a:moveTo>
                  <a:pt x="0" y="0"/>
                </a:moveTo>
                <a:lnTo>
                  <a:pt x="11659629" y="0"/>
                </a:lnTo>
                <a:lnTo>
                  <a:pt x="11659629" y="11659629"/>
                </a:lnTo>
                <a:lnTo>
                  <a:pt x="0" y="116596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8290" t="-92624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9" name="Freeform 19"/>
          <p:cNvSpPr/>
          <p:nvPr/>
        </p:nvSpPr>
        <p:spPr>
          <a:xfrm>
            <a:off x="377158" y="24243369"/>
            <a:ext cx="1051695" cy="1051695"/>
          </a:xfrm>
          <a:custGeom>
            <a:avLst/>
            <a:gdLst/>
            <a:ahLst/>
            <a:cxnLst/>
            <a:rect l="l" t="t" r="r" b="b"/>
            <a:pathLst>
              <a:path w="1051695" h="1051695">
                <a:moveTo>
                  <a:pt x="0" y="0"/>
                </a:moveTo>
                <a:lnTo>
                  <a:pt x="1051695" y="0"/>
                </a:lnTo>
                <a:lnTo>
                  <a:pt x="1051695" y="1051695"/>
                </a:lnTo>
                <a:lnTo>
                  <a:pt x="0" y="10516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4" name="Freeform 24"/>
          <p:cNvSpPr/>
          <p:nvPr/>
        </p:nvSpPr>
        <p:spPr>
          <a:xfrm>
            <a:off x="377158" y="22692342"/>
            <a:ext cx="1087378" cy="1138616"/>
          </a:xfrm>
          <a:custGeom>
            <a:avLst/>
            <a:gdLst/>
            <a:ahLst/>
            <a:cxnLst/>
            <a:rect l="l" t="t" r="r" b="b"/>
            <a:pathLst>
              <a:path w="1087378" h="1138616">
                <a:moveTo>
                  <a:pt x="0" y="0"/>
                </a:moveTo>
                <a:lnTo>
                  <a:pt x="1087378" y="0"/>
                </a:lnTo>
                <a:lnTo>
                  <a:pt x="1087378" y="1138616"/>
                </a:lnTo>
                <a:lnTo>
                  <a:pt x="0" y="11386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5" name="Freeform 25"/>
          <p:cNvSpPr/>
          <p:nvPr/>
        </p:nvSpPr>
        <p:spPr>
          <a:xfrm>
            <a:off x="6621225" y="24060749"/>
            <a:ext cx="861433" cy="1335555"/>
          </a:xfrm>
          <a:custGeom>
            <a:avLst/>
            <a:gdLst/>
            <a:ahLst/>
            <a:cxnLst/>
            <a:rect l="l" t="t" r="r" b="b"/>
            <a:pathLst>
              <a:path w="861433" h="1335555">
                <a:moveTo>
                  <a:pt x="0" y="0"/>
                </a:moveTo>
                <a:lnTo>
                  <a:pt x="861432" y="0"/>
                </a:lnTo>
                <a:lnTo>
                  <a:pt x="861432" y="1335555"/>
                </a:lnTo>
                <a:lnTo>
                  <a:pt x="0" y="13355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28" name="Freeform 28"/>
          <p:cNvSpPr/>
          <p:nvPr/>
        </p:nvSpPr>
        <p:spPr>
          <a:xfrm rot="541501">
            <a:off x="6214947" y="22565839"/>
            <a:ext cx="562852" cy="330594"/>
          </a:xfrm>
          <a:custGeom>
            <a:avLst/>
            <a:gdLst/>
            <a:ahLst/>
            <a:cxnLst/>
            <a:rect l="l" t="t" r="r" b="b"/>
            <a:pathLst>
              <a:path w="562852" h="330594">
                <a:moveTo>
                  <a:pt x="0" y="0"/>
                </a:moveTo>
                <a:lnTo>
                  <a:pt x="562852" y="0"/>
                </a:lnTo>
                <a:lnTo>
                  <a:pt x="562852" y="330594"/>
                </a:lnTo>
                <a:lnTo>
                  <a:pt x="0" y="3305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4745" t="-94691" r="-74" b="-794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3" name="TextBox 33"/>
          <p:cNvSpPr txBox="1"/>
          <p:nvPr/>
        </p:nvSpPr>
        <p:spPr>
          <a:xfrm>
            <a:off x="2921097" y="6326679"/>
            <a:ext cx="3113525" cy="337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endParaRPr/>
          </a:p>
        </p:txBody>
      </p:sp>
      <p:sp>
        <p:nvSpPr>
          <p:cNvPr id="34" name="TextBox 34"/>
          <p:cNvSpPr txBox="1"/>
          <p:nvPr/>
        </p:nvSpPr>
        <p:spPr>
          <a:xfrm>
            <a:off x="377158" y="6503348"/>
            <a:ext cx="17720340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en-US" sz="8800" b="1" dirty="0">
              <a:solidFill>
                <a:schemeClr val="bg1"/>
              </a:solidFill>
            </a:endParaRPr>
          </a:p>
          <a:p>
            <a:endParaRPr lang="en-US" sz="8800" dirty="0">
              <a:solidFill>
                <a:srgbClr val="FFFFFF"/>
              </a:solidFill>
              <a:latin typeface="Posterama2001W04-Regular" panose="020B0504020200020000" pitchFamily="34" charset="77"/>
            </a:endParaRPr>
          </a:p>
          <a:p>
            <a:r>
              <a:rPr lang="en-US" sz="2400" dirty="0" err="1">
                <a:solidFill>
                  <a:srgbClr val="FFFFFF"/>
                </a:solidFill>
                <a:latin typeface="Posterama2001W04-Regular" panose="020B0504020200020000" pitchFamily="34" charset="77"/>
              </a:rPr>
              <a:t>Phd</a:t>
            </a:r>
            <a:r>
              <a:rPr lang="en-US" sz="2400" dirty="0">
                <a:solidFill>
                  <a:srgbClr val="FFFFFF"/>
                </a:solidFill>
                <a:latin typeface="Posterama2001W04-Regular" panose="020B0504020200020000" pitchFamily="34" charset="77"/>
              </a:rPr>
              <a:t> COURSE in veterinary and animal science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752622" y="1502539"/>
            <a:ext cx="8647958" cy="2566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19"/>
              </a:lnSpc>
            </a:pPr>
            <a:r>
              <a:rPr lang="en-US" sz="5000" spc="379" dirty="0">
                <a:solidFill>
                  <a:srgbClr val="FFFFFF"/>
                </a:solidFill>
                <a:latin typeface="Belgrano"/>
              </a:rPr>
              <a:t>DR.</a:t>
            </a:r>
          </a:p>
          <a:p>
            <a:pPr algn="ctr">
              <a:lnSpc>
                <a:spcPts val="6819"/>
              </a:lnSpc>
            </a:pPr>
            <a:r>
              <a:rPr lang="en-US" sz="5000" spc="379" dirty="0">
                <a:solidFill>
                  <a:srgbClr val="FFFFFF"/>
                </a:solidFill>
                <a:latin typeface="Belgrano"/>
              </a:rPr>
              <a:t>LAURA FILIPPONE PAVESI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976802" y="24604511"/>
            <a:ext cx="3396297" cy="754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0"/>
              </a:lnSpc>
            </a:pPr>
            <a:r>
              <a:rPr lang="en-US" sz="3086" spc="15" dirty="0">
                <a:solidFill>
                  <a:srgbClr val="FFFFFF"/>
                </a:solidFill>
                <a:latin typeface="Belgrano"/>
              </a:rPr>
              <a:t>02:00 Pm </a:t>
            </a:r>
          </a:p>
          <a:p>
            <a:pPr algn="just">
              <a:lnSpc>
                <a:spcPts val="2870"/>
              </a:lnSpc>
            </a:pPr>
            <a:endParaRPr lang="en-US" sz="3086" spc="15" dirty="0">
              <a:solidFill>
                <a:srgbClr val="FFFFFF"/>
              </a:solidFill>
              <a:latin typeface="Belgrano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1605585" y="23083595"/>
            <a:ext cx="3799543" cy="703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84"/>
              </a:lnSpc>
            </a:pPr>
            <a:r>
              <a:rPr lang="en-US" sz="2886" spc="14" dirty="0">
                <a:solidFill>
                  <a:srgbClr val="FFFFFF"/>
                </a:solidFill>
                <a:latin typeface="Belgrano"/>
              </a:rPr>
              <a:t>JUNE </a:t>
            </a:r>
          </a:p>
          <a:p>
            <a:pPr algn="ctr">
              <a:lnSpc>
                <a:spcPts val="2684"/>
              </a:lnSpc>
            </a:pPr>
            <a:r>
              <a:rPr lang="en-US" sz="2886" spc="14" dirty="0">
                <a:solidFill>
                  <a:srgbClr val="FFFFFF"/>
                </a:solidFill>
                <a:latin typeface="Belgrano"/>
              </a:rPr>
              <a:t>30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672486" y="24719080"/>
            <a:ext cx="3799543" cy="378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7"/>
              </a:lnSpc>
            </a:pPr>
            <a:r>
              <a:rPr lang="en-US" sz="2986" spc="14">
                <a:solidFill>
                  <a:srgbClr val="FFFFFF"/>
                </a:solidFill>
                <a:latin typeface="Belgrano"/>
              </a:rPr>
              <a:t>ROOM L122 </a:t>
            </a:r>
            <a:endParaRPr lang="en-US" sz="2986" spc="14" dirty="0">
              <a:solidFill>
                <a:srgbClr val="FFFFFF"/>
              </a:solidFill>
              <a:latin typeface="Belgrano"/>
            </a:endParaRPr>
          </a:p>
        </p:txBody>
      </p:sp>
      <p:pic>
        <p:nvPicPr>
          <p:cNvPr id="13" name="Picture 12" descr="A blue and white logo&#10;&#10;Description automatically generated">
            <a:extLst>
              <a:ext uri="{FF2B5EF4-FFF2-40B4-BE49-F238E27FC236}">
                <a16:creationId xmlns:a16="http://schemas.microsoft.com/office/drawing/2014/main" id="{9FD2FD4E-6F38-6573-B915-2F7C6DA12CF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75"/>
          <a:stretch/>
        </p:blipFill>
        <p:spPr>
          <a:xfrm>
            <a:off x="9912846" y="23858745"/>
            <a:ext cx="3772569" cy="1370828"/>
          </a:xfrm>
          <a:prstGeom prst="rect">
            <a:avLst/>
          </a:prstGeom>
        </p:spPr>
      </p:pic>
      <p:grpSp>
        <p:nvGrpSpPr>
          <p:cNvPr id="59" name="Group 21">
            <a:extLst>
              <a:ext uri="{FF2B5EF4-FFF2-40B4-BE49-F238E27FC236}">
                <a16:creationId xmlns:a16="http://schemas.microsoft.com/office/drawing/2014/main" id="{4E305693-C620-316E-61BF-D361CA9722F4}"/>
              </a:ext>
            </a:extLst>
          </p:cNvPr>
          <p:cNvGrpSpPr/>
          <p:nvPr/>
        </p:nvGrpSpPr>
        <p:grpSpPr>
          <a:xfrm>
            <a:off x="-2" y="8510759"/>
            <a:ext cx="18097500" cy="5419043"/>
            <a:chOff x="0" y="0"/>
            <a:chExt cx="2709333" cy="114168"/>
          </a:xfrm>
        </p:grpSpPr>
        <p:sp>
          <p:nvSpPr>
            <p:cNvPr id="60" name="Freeform 22">
              <a:extLst>
                <a:ext uri="{FF2B5EF4-FFF2-40B4-BE49-F238E27FC236}">
                  <a16:creationId xmlns:a16="http://schemas.microsoft.com/office/drawing/2014/main" id="{47FDCBFD-19F6-E357-5733-52570B33BCC0}"/>
                </a:ext>
              </a:extLst>
            </p:cNvPr>
            <p:cNvSpPr/>
            <p:nvPr/>
          </p:nvSpPr>
          <p:spPr>
            <a:xfrm>
              <a:off x="0" y="0"/>
              <a:ext cx="2709333" cy="114168"/>
            </a:xfrm>
            <a:custGeom>
              <a:avLst/>
              <a:gdLst/>
              <a:ahLst/>
              <a:cxnLst/>
              <a:rect l="l" t="t" r="r" b="b"/>
              <a:pathLst>
                <a:path w="2709333" h="114168">
                  <a:moveTo>
                    <a:pt x="0" y="0"/>
                  </a:moveTo>
                  <a:lnTo>
                    <a:pt x="2709333" y="0"/>
                  </a:lnTo>
                  <a:lnTo>
                    <a:pt x="2709333" y="114168"/>
                  </a:lnTo>
                  <a:lnTo>
                    <a:pt x="0" y="114168"/>
                  </a:lnTo>
                  <a:close/>
                </a:path>
              </a:pathLst>
            </a:custGeom>
            <a:solidFill>
              <a:srgbClr val="10326D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61" name="TextBox 23">
              <a:extLst>
                <a:ext uri="{FF2B5EF4-FFF2-40B4-BE49-F238E27FC236}">
                  <a16:creationId xmlns:a16="http://schemas.microsoft.com/office/drawing/2014/main" id="{F1E9B336-E336-CC09-B5C4-C7B26221C97F}"/>
                </a:ext>
              </a:extLst>
            </p:cNvPr>
            <p:cNvSpPr txBox="1"/>
            <p:nvPr/>
          </p:nvSpPr>
          <p:spPr>
            <a:xfrm>
              <a:off x="0" y="-66675"/>
              <a:ext cx="2709333" cy="180843"/>
            </a:xfrm>
            <a:prstGeom prst="rect">
              <a:avLst/>
            </a:prstGeom>
          </p:spPr>
          <p:txBody>
            <a:bodyPr lIns="30366" tIns="30366" rIns="30366" bIns="30366" rtlCol="0" anchor="ctr"/>
            <a:lstStyle/>
            <a:p>
              <a:pPr algn="ctr">
                <a:lnSpc>
                  <a:spcPts val="4770"/>
                </a:lnSpc>
              </a:pPr>
              <a:endParaRPr/>
            </a:p>
          </p:txBody>
        </p:sp>
      </p:grpSp>
      <p:sp>
        <p:nvSpPr>
          <p:cNvPr id="65" name="TextBox 24">
            <a:extLst>
              <a:ext uri="{FF2B5EF4-FFF2-40B4-BE49-F238E27FC236}">
                <a16:creationId xmlns:a16="http://schemas.microsoft.com/office/drawing/2014/main" id="{C20B60BC-9DC9-836D-D0D4-E3E58708ADB7}"/>
              </a:ext>
            </a:extLst>
          </p:cNvPr>
          <p:cNvSpPr txBox="1"/>
          <p:nvPr/>
        </p:nvSpPr>
        <p:spPr>
          <a:xfrm>
            <a:off x="291045" y="8624044"/>
            <a:ext cx="17429025" cy="52322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19"/>
              </a:lnSpc>
            </a:pPr>
            <a:r>
              <a:rPr lang="en-US" sz="6000" spc="379" dirty="0">
                <a:solidFill>
                  <a:schemeClr val="bg1"/>
                </a:solidFill>
                <a:latin typeface="Belgrano"/>
              </a:rPr>
              <a:t>Thesis: A prospective cohort study on antimicrobial resistance on dairy cattle: prevalence among pathogens isolated from dairy farms in northern Italy and risk factors associated with antimicrobial resistance spreading</a:t>
            </a:r>
          </a:p>
        </p:txBody>
      </p:sp>
      <p:sp>
        <p:nvSpPr>
          <p:cNvPr id="12" name="TextBox 34">
            <a:extLst>
              <a:ext uri="{FF2B5EF4-FFF2-40B4-BE49-F238E27FC236}">
                <a16:creationId xmlns:a16="http://schemas.microsoft.com/office/drawing/2014/main" id="{B8E3D672-B133-1DDF-E0D9-16CAC71EA4E5}"/>
              </a:ext>
            </a:extLst>
          </p:cNvPr>
          <p:cNvSpPr txBox="1"/>
          <p:nvPr/>
        </p:nvSpPr>
        <p:spPr>
          <a:xfrm>
            <a:off x="839838" y="5845657"/>
            <a:ext cx="16880504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8800" dirty="0">
                <a:solidFill>
                  <a:srgbClr val="FFFFFF"/>
                </a:solidFill>
                <a:latin typeface="Posterama2001W04-Regular" panose="020B0504020200020000" pitchFamily="34" charset="77"/>
              </a:rPr>
              <a:t>VAS </a:t>
            </a:r>
            <a:r>
              <a:rPr lang="en-US" sz="8800" b="1" dirty="0">
                <a:solidFill>
                  <a:schemeClr val="bg1"/>
                </a:solidFill>
              </a:rPr>
              <a:t>discussion thesis</a:t>
            </a:r>
            <a:endParaRPr lang="en-US" sz="8800" dirty="0">
              <a:solidFill>
                <a:srgbClr val="FFFFFF"/>
              </a:solidFill>
              <a:latin typeface="Posterama2001W04-Regular" panose="020B0504020200020000" pitchFamily="34" charset="77"/>
            </a:endParaRPr>
          </a:p>
          <a:p>
            <a:r>
              <a:rPr lang="en-US" sz="2400" dirty="0">
                <a:solidFill>
                  <a:srgbClr val="FFFFFF"/>
                </a:solidFill>
                <a:latin typeface="Posterama2001W04-Regular" panose="020B0504020200020000" pitchFamily="34" charset="77"/>
              </a:rPr>
              <a:t>Phd COURSE in veterinary and animal science</a:t>
            </a:r>
          </a:p>
        </p:txBody>
      </p:sp>
      <p:grpSp>
        <p:nvGrpSpPr>
          <p:cNvPr id="16" name="Group 2">
            <a:extLst>
              <a:ext uri="{FF2B5EF4-FFF2-40B4-BE49-F238E27FC236}">
                <a16:creationId xmlns:a16="http://schemas.microsoft.com/office/drawing/2014/main" id="{E8DE3765-48BB-574B-4681-EE8228ED3143}"/>
              </a:ext>
            </a:extLst>
          </p:cNvPr>
          <p:cNvGrpSpPr/>
          <p:nvPr/>
        </p:nvGrpSpPr>
        <p:grpSpPr>
          <a:xfrm>
            <a:off x="-3048594" y="14357903"/>
            <a:ext cx="16934579" cy="7728634"/>
            <a:chOff x="0" y="0"/>
            <a:chExt cx="26305884" cy="6315089"/>
          </a:xfrm>
        </p:grpSpPr>
        <p:sp>
          <p:nvSpPr>
            <p:cNvPr id="26" name="TextBox 5">
              <a:extLst>
                <a:ext uri="{FF2B5EF4-FFF2-40B4-BE49-F238E27FC236}">
                  <a16:creationId xmlns:a16="http://schemas.microsoft.com/office/drawing/2014/main" id="{2F1531A2-2E68-DC70-A7F3-C0B2D7885F19}"/>
                </a:ext>
              </a:extLst>
            </p:cNvPr>
            <p:cNvSpPr txBox="1"/>
            <p:nvPr/>
          </p:nvSpPr>
          <p:spPr>
            <a:xfrm>
              <a:off x="0" y="1422639"/>
              <a:ext cx="22249027" cy="3908520"/>
            </a:xfrm>
            <a:prstGeom prst="rect">
              <a:avLst/>
            </a:prstGeom>
          </p:spPr>
          <p:txBody>
            <a:bodyPr lIns="30366" tIns="30366" rIns="30366" bIns="30366" rtlCol="0" anchor="ctr"/>
            <a:lstStyle/>
            <a:p>
              <a:pPr algn="ctr">
                <a:lnSpc>
                  <a:spcPts val="4770"/>
                </a:lnSpc>
              </a:pPr>
              <a:endParaRPr/>
            </a:p>
          </p:txBody>
        </p:sp>
        <p:grpSp>
          <p:nvGrpSpPr>
            <p:cNvPr id="18" name="Group 6">
              <a:extLst>
                <a:ext uri="{FF2B5EF4-FFF2-40B4-BE49-F238E27FC236}">
                  <a16:creationId xmlns:a16="http://schemas.microsoft.com/office/drawing/2014/main" id="{0847B59A-C568-4F03-5DCE-9D7437ABD415}"/>
                </a:ext>
              </a:extLst>
            </p:cNvPr>
            <p:cNvGrpSpPr/>
            <p:nvPr/>
          </p:nvGrpSpPr>
          <p:grpSpPr>
            <a:xfrm>
              <a:off x="12768920" y="0"/>
              <a:ext cx="13536964" cy="6315089"/>
              <a:chOff x="0" y="0"/>
              <a:chExt cx="1507836" cy="703416"/>
            </a:xfrm>
          </p:grpSpPr>
          <p:sp>
            <p:nvSpPr>
              <p:cNvPr id="21" name="Freeform 7">
                <a:extLst>
                  <a:ext uri="{FF2B5EF4-FFF2-40B4-BE49-F238E27FC236}">
                    <a16:creationId xmlns:a16="http://schemas.microsoft.com/office/drawing/2014/main" id="{A5676F9F-C31F-0F9A-0E77-B198751D1F4A}"/>
                  </a:ext>
                </a:extLst>
              </p:cNvPr>
              <p:cNvSpPr/>
              <p:nvPr/>
            </p:nvSpPr>
            <p:spPr>
              <a:xfrm>
                <a:off x="0" y="0"/>
                <a:ext cx="1507836" cy="703416"/>
              </a:xfrm>
              <a:custGeom>
                <a:avLst/>
                <a:gdLst/>
                <a:ahLst/>
                <a:cxnLst/>
                <a:rect l="l" t="t" r="r" b="b"/>
                <a:pathLst>
                  <a:path w="1507836" h="703416">
                    <a:moveTo>
                      <a:pt x="68411" y="0"/>
                    </a:moveTo>
                    <a:lnTo>
                      <a:pt x="1439425" y="0"/>
                    </a:lnTo>
                    <a:cubicBezTo>
                      <a:pt x="1477208" y="0"/>
                      <a:pt x="1507836" y="30629"/>
                      <a:pt x="1507836" y="68411"/>
                    </a:cubicBezTo>
                    <a:lnTo>
                      <a:pt x="1507836" y="635005"/>
                    </a:lnTo>
                    <a:cubicBezTo>
                      <a:pt x="1507836" y="653149"/>
                      <a:pt x="1500629" y="670549"/>
                      <a:pt x="1487799" y="683379"/>
                    </a:cubicBezTo>
                    <a:cubicBezTo>
                      <a:pt x="1474970" y="696209"/>
                      <a:pt x="1457569" y="703416"/>
                      <a:pt x="1439425" y="703416"/>
                    </a:cubicBezTo>
                    <a:lnTo>
                      <a:pt x="68411" y="703416"/>
                    </a:lnTo>
                    <a:cubicBezTo>
                      <a:pt x="50268" y="703416"/>
                      <a:pt x="32867" y="696209"/>
                      <a:pt x="20037" y="683379"/>
                    </a:cubicBezTo>
                    <a:cubicBezTo>
                      <a:pt x="7208" y="670549"/>
                      <a:pt x="0" y="653149"/>
                      <a:pt x="0" y="635005"/>
                    </a:cubicBezTo>
                    <a:lnTo>
                      <a:pt x="0" y="68411"/>
                    </a:lnTo>
                    <a:cubicBezTo>
                      <a:pt x="0" y="50268"/>
                      <a:pt x="7208" y="32867"/>
                      <a:pt x="20037" y="20037"/>
                    </a:cubicBezTo>
                    <a:cubicBezTo>
                      <a:pt x="32867" y="7208"/>
                      <a:pt x="50268" y="0"/>
                      <a:pt x="68411" y="0"/>
                    </a:cubicBezTo>
                    <a:close/>
                  </a:path>
                </a:pathLst>
              </a:custGeom>
              <a:solidFill>
                <a:srgbClr val="BB100D"/>
              </a:solidFill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22" name="TextBox 8">
                <a:extLst>
                  <a:ext uri="{FF2B5EF4-FFF2-40B4-BE49-F238E27FC236}">
                    <a16:creationId xmlns:a16="http://schemas.microsoft.com/office/drawing/2014/main" id="{763E0A7F-AF9E-948B-0154-79879E4BBB59}"/>
                  </a:ext>
                </a:extLst>
              </p:cNvPr>
              <p:cNvSpPr txBox="1"/>
              <p:nvPr/>
            </p:nvSpPr>
            <p:spPr>
              <a:xfrm>
                <a:off x="0" y="-66675"/>
                <a:ext cx="1507836" cy="770091"/>
              </a:xfrm>
              <a:prstGeom prst="rect">
                <a:avLst/>
              </a:prstGeom>
            </p:spPr>
            <p:txBody>
              <a:bodyPr lIns="30366" tIns="30366" rIns="30366" bIns="30366" rtlCol="0" anchor="ctr"/>
              <a:lstStyle/>
              <a:p>
                <a:pPr algn="ctr">
                  <a:lnSpc>
                    <a:spcPts val="477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0" name="TextBox 9">
              <a:extLst>
                <a:ext uri="{FF2B5EF4-FFF2-40B4-BE49-F238E27FC236}">
                  <a16:creationId xmlns:a16="http://schemas.microsoft.com/office/drawing/2014/main" id="{0055B3D5-C33E-1162-1F47-BE9F21FD9D35}"/>
                </a:ext>
              </a:extLst>
            </p:cNvPr>
            <p:cNvSpPr txBox="1"/>
            <p:nvPr/>
          </p:nvSpPr>
          <p:spPr>
            <a:xfrm>
              <a:off x="4186416" y="2237589"/>
              <a:ext cx="4184689" cy="453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22"/>
                </a:lnSpc>
              </a:pPr>
              <a:endParaRPr/>
            </a:p>
          </p:txBody>
        </p:sp>
      </p:grpSp>
      <p:sp>
        <p:nvSpPr>
          <p:cNvPr id="30" name="TextBox 24">
            <a:extLst>
              <a:ext uri="{FF2B5EF4-FFF2-40B4-BE49-F238E27FC236}">
                <a16:creationId xmlns:a16="http://schemas.microsoft.com/office/drawing/2014/main" id="{565B709E-2D83-7A63-4072-C5B9E56C5E7B}"/>
              </a:ext>
            </a:extLst>
          </p:cNvPr>
          <p:cNvSpPr txBox="1"/>
          <p:nvPr/>
        </p:nvSpPr>
        <p:spPr>
          <a:xfrm>
            <a:off x="2696263" y="14789631"/>
            <a:ext cx="13474337" cy="8361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19"/>
              </a:lnSpc>
            </a:pPr>
            <a:r>
              <a:rPr lang="en-US" sz="5400" spc="379" dirty="0">
                <a:solidFill>
                  <a:schemeClr val="bg1"/>
                </a:solidFill>
                <a:latin typeface="Belgrano"/>
              </a:rPr>
              <a:t>WEB PAGE</a:t>
            </a:r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C846A3E2-14F7-F443-89D2-F530814FD7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856" y="-18476"/>
            <a:ext cx="10224726" cy="575140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1970B891-9DCA-EB8D-3006-F41D1C5DC8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225" y="15695730"/>
            <a:ext cx="5854285" cy="58542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lyers VAS SEMINARS_NEW_FINALE" id="{8DAD0C9E-2B53-1E45-9D54-813773B53C11}" vid="{851E39F5-5304-D84D-8827-8F935BF4FD3C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9D8EC93813854CB1C152EF36372871" ma:contentTypeVersion="15" ma:contentTypeDescription="Create a new document." ma:contentTypeScope="" ma:versionID="931775f365addb9d12cd746ed8764734">
  <xsd:schema xmlns:xsd="http://www.w3.org/2001/XMLSchema" xmlns:xs="http://www.w3.org/2001/XMLSchema" xmlns:p="http://schemas.microsoft.com/office/2006/metadata/properties" xmlns:ns2="48d0a13d-292c-464d-bdb8-caed0c71f8af" xmlns:ns3="0f141156-bd04-41b0-b555-1c203b287958" targetNamespace="http://schemas.microsoft.com/office/2006/metadata/properties" ma:root="true" ma:fieldsID="9b712b966dd2a7f14874487fc95106ea" ns2:_="" ns3:_="">
    <xsd:import namespace="48d0a13d-292c-464d-bdb8-caed0c71f8af"/>
    <xsd:import namespace="0f141156-bd04-41b0-b555-1c203b2879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0a13d-292c-464d-bdb8-caed0c71f8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bee05711-3774-4441-9f8e-40cfb075b6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141156-bd04-41b0-b555-1c203b28795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2204ff53-9bf7-4edc-9619-a891d7cc1c8e}" ma:internalName="TaxCatchAll" ma:showField="CatchAllData" ma:web="0f141156-bd04-41b0-b555-1c203b2879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f141156-bd04-41b0-b555-1c203b287958" xsi:nil="true"/>
    <lcf76f155ced4ddcb4097134ff3c332f xmlns="48d0a13d-292c-464d-bdb8-caed0c71f8a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A680D1E-97E6-4ED4-8200-19818CA767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d0a13d-292c-464d-bdb8-caed0c71f8af"/>
    <ds:schemaRef ds:uri="0f141156-bd04-41b0-b555-1c203b2879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EA37E7B-4E66-4470-93F9-17F443A5CE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5BA2A2-7065-4EA6-97FB-98FE0A7B23EC}">
  <ds:schemaRefs>
    <ds:schemaRef ds:uri="http://schemas.microsoft.com/office/2006/metadata/properties"/>
    <ds:schemaRef ds:uri="http://schemas.microsoft.com/office/infopath/2007/PartnerControls"/>
    <ds:schemaRef ds:uri="0f141156-bd04-41b0-b555-1c203b287958"/>
    <ds:schemaRef ds:uri="48d0a13d-292c-464d-bdb8-caed0c71f8af"/>
  </ds:schemaRefs>
</ds:datastoreItem>
</file>

<file path=docMetadata/LabelInfo.xml><?xml version="1.0" encoding="utf-8"?>
<clbl:labelList xmlns:clbl="http://schemas.microsoft.com/office/2020/mipLabelMetadata">
  <clbl:label id="{13b55eef-7018-4674-a3d7-cc0db06d545c}" enabled="0" method="" siteId="{13b55eef-7018-4674-a3d7-cc0db06d545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Flyers VAS SEMINARS_NEW_FINALE</Template>
  <TotalTime>51</TotalTime>
  <Words>62</Words>
  <Application>Microsoft Office PowerPoint</Application>
  <PresentationFormat>Personalizzato</PresentationFormat>
  <Paragraphs>14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Calibri</vt:lpstr>
      <vt:lpstr>Posterama2001W04-Regular</vt:lpstr>
      <vt:lpstr>Aptos</vt:lpstr>
      <vt:lpstr>Belgrano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Elisa Albanesi</dc:creator>
  <cp:lastModifiedBy>Elisa Albanesi</cp:lastModifiedBy>
  <cp:revision>3</cp:revision>
  <dcterms:created xsi:type="dcterms:W3CDTF">2026-03-25T07:48:35Z</dcterms:created>
  <dcterms:modified xsi:type="dcterms:W3CDTF">2026-06-10T11:24:43Z</dcterms:modified>
  <dc:identifier>DAF3CGWWUcU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0x010100009D8EC93813854CB1C152EF36372871</vt:lpwstr>
  </property>
</Properties>
</file>